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83" r:id="rId6"/>
    <p:sldId id="293" r:id="rId7"/>
    <p:sldId id="282" r:id="rId8"/>
    <p:sldId id="289" r:id="rId9"/>
    <p:sldId id="288" r:id="rId10"/>
    <p:sldId id="290" r:id="rId11"/>
    <p:sldId id="291" r:id="rId12"/>
    <p:sldId id="285" r:id="rId13"/>
    <p:sldId id="295" r:id="rId14"/>
    <p:sldId id="294" r:id="rId15"/>
    <p:sldId id="292" r:id="rId16"/>
    <p:sldId id="262" r:id="rId17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a Bergsnov Hansen" initials="B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3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564904" y="420398"/>
            <a:ext cx="3816424" cy="314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229200" y="8460432"/>
            <a:ext cx="1099592" cy="288033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r">
              <a:defRPr sz="1200"/>
            </a:lvl1pPr>
          </a:lstStyle>
          <a:p>
            <a:fld id="{CD3070C5-A454-6C41-9577-D5E932FCF094}" type="datetimeFigureOut">
              <a:rPr lang="en-GB" sz="1000" smtClean="0"/>
              <a:t>14/08/2017</a:t>
            </a:fld>
            <a:endParaRPr lang="en-GB" sz="100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76672" y="8460433"/>
            <a:ext cx="4608512" cy="2880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309319" y="8460433"/>
            <a:ext cx="547093" cy="288032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r">
              <a:defRPr sz="1200"/>
            </a:lvl1pPr>
          </a:lstStyle>
          <a:p>
            <a:fld id="{127A4BD3-8E58-884D-939A-A350C7DEBDED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966234" y="231962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8"/>
          <p:cNvSpPr txBox="1">
            <a:spLocks noChangeAspect="1" noChangeArrowheads="1"/>
          </p:cNvSpPr>
          <p:nvPr/>
        </p:nvSpPr>
        <p:spPr bwMode="auto">
          <a:xfrm>
            <a:off x="964646" y="317687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9" descr="BYVPEN-F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7914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636912" y="420646"/>
            <a:ext cx="3528392" cy="334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085184" y="8750051"/>
            <a:ext cx="108012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CD25F577-F679-43E0-B69B-C68AD8325C0D}" type="datetimeFigureOut">
              <a:rPr lang="nb-NO" smtClean="0"/>
              <a:pPr/>
              <a:t>14.08.2017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20688" y="1187624"/>
            <a:ext cx="5544616" cy="31188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92696" y="4572000"/>
            <a:ext cx="5472608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92696" y="8748464"/>
            <a:ext cx="432048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237312" y="8748464"/>
            <a:ext cx="61910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fld id="{10E903A9-DC51-4B5A-A2E9-E13D876D9EC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124744" y="231962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spect="1" noChangeArrowheads="1"/>
          </p:cNvSpPr>
          <p:nvPr/>
        </p:nvSpPr>
        <p:spPr bwMode="auto">
          <a:xfrm>
            <a:off x="1123156" y="317687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 descr="BYVPEN-F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038" y="237914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71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36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93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01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4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69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86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3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7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78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84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77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arnesko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5" b="5442"/>
          <a:stretch/>
        </p:blipFill>
        <p:spPr>
          <a:xfrm>
            <a:off x="-12783" y="1098947"/>
            <a:ext cx="9156782" cy="404455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2785" y="1090024"/>
            <a:ext cx="9156783" cy="4044553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OK logo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38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OK logo_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1098947"/>
            <a:ext cx="9144000" cy="4044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98947"/>
            <a:ext cx="9144000" cy="4044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25092" y="4876006"/>
            <a:ext cx="5699235" cy="108429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25092" y="4876006"/>
            <a:ext cx="5699235" cy="108429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198563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4972050" y="1198563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198563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964113" y="1104581"/>
            <a:ext cx="4179887" cy="3635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3" y="1114819"/>
            <a:ext cx="9148763" cy="3635375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3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096963"/>
            <a:ext cx="4732338" cy="3635375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727575" y="1096963"/>
            <a:ext cx="4427492" cy="3635375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arneskol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5" b="4790"/>
          <a:stretch/>
        </p:blipFill>
        <p:spPr>
          <a:xfrm>
            <a:off x="-12783" y="1098947"/>
            <a:ext cx="9156783" cy="4044554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2783" y="1097634"/>
            <a:ext cx="9176436" cy="4045866"/>
          </a:xfrm>
          <a:prstGeom prst="rect">
            <a:avLst/>
          </a:prstGeom>
          <a:gradFill>
            <a:gsLst>
              <a:gs pos="31000">
                <a:schemeClr val="tx2">
                  <a:alpha val="65000"/>
                </a:schemeClr>
              </a:gs>
              <a:gs pos="75000">
                <a:schemeClr val="accent1">
                  <a:alpha val="59000"/>
                </a:schemeClr>
              </a:gs>
            </a:gsLst>
            <a:lin ang="1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5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9148762" cy="4732338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-1" y="935830"/>
            <a:ext cx="9155067" cy="420767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942123"/>
            <a:ext cx="9155067" cy="156824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1362" y="1851670"/>
            <a:ext cx="7773063" cy="936104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408" y="942123"/>
            <a:ext cx="7767637" cy="156824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>
              <a:latin typeface="Times" charset="0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961362" y="3435846"/>
            <a:ext cx="3322606" cy="129266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b-NO" sz="1200" noProof="0">
                <a:solidFill>
                  <a:schemeClr val="bg1"/>
                </a:solidFill>
              </a:rPr>
              <a:t>Utdanningsetaten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Strømsveien 102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Pb 6127 Etterstad 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0602 Oslo</a:t>
            </a:r>
          </a:p>
          <a:p>
            <a:r>
              <a:rPr lang="nb-NO" sz="1200" noProof="0" err="1">
                <a:solidFill>
                  <a:schemeClr val="bg1"/>
                </a:solidFill>
              </a:rPr>
              <a:t>Tlf</a:t>
            </a:r>
            <a:r>
              <a:rPr lang="nb-NO" sz="1200" noProof="0">
                <a:solidFill>
                  <a:schemeClr val="bg1"/>
                </a:solidFill>
              </a:rPr>
              <a:t>: 02 180</a:t>
            </a:r>
          </a:p>
          <a:p>
            <a:endParaRPr lang="nb-NO" sz="1200" noProof="0">
              <a:solidFill>
                <a:schemeClr val="bg1"/>
              </a:solidFill>
            </a:endParaRPr>
          </a:p>
          <a:p>
            <a:r>
              <a:rPr lang="nb-NO" sz="1200" b="1" noProof="0">
                <a:solidFill>
                  <a:schemeClr val="bg1"/>
                </a:solidFill>
              </a:rPr>
              <a:t>www.oslo.kommune.no/skole-og-utdanning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ungdomssko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300909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ungdomsskolen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18423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</a:t>
            </a:r>
            <a:r>
              <a:rPr lang="nb-NO" err="1">
                <a:solidFill>
                  <a:schemeClr val="bg1"/>
                </a:solidFill>
              </a:rPr>
              <a:t>vgs</a:t>
            </a:r>
            <a:endParaRPr lang="nb-NO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ær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238372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lærlinger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voksenopplæ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31557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voksenopplæring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563" y="1098030"/>
            <a:ext cx="9164216" cy="40467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14.08.2017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563" y="0"/>
            <a:ext cx="9164216" cy="51448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1201505"/>
            <a:ext cx="7760946" cy="644204"/>
          </a:xfrm>
          <a:prstGeom prst="rect">
            <a:avLst/>
          </a:prstGeom>
        </p:spPr>
        <p:txBody>
          <a:bodyPr lIns="90000" tIns="0" rIns="9000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1944243"/>
            <a:ext cx="7764485" cy="486054"/>
          </a:xfrm>
        </p:spPr>
        <p:txBody>
          <a:bodyPr lIns="90000" tIns="0" rIns="9000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4646" y="1200150"/>
            <a:ext cx="7772954" cy="3532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159954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245679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65906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7645525" y="4876006"/>
            <a:ext cx="1080843" cy="108429"/>
          </a:xfrm>
          <a:prstGeom prst="rect">
            <a:avLst/>
          </a:prstGeom>
        </p:spPr>
        <p:txBody>
          <a:bodyPr vert="horz" lIns="0" tIns="46800" rIns="0" bIns="4680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964646" y="4876006"/>
            <a:ext cx="6559682" cy="1084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490018" cy="108743"/>
          </a:xfrm>
          <a:prstGeom prst="rect">
            <a:avLst/>
          </a:prstGeom>
        </p:spPr>
        <p:txBody>
          <a:bodyPr vert="horz" lIns="0" tIns="46800" rIns="0" bIns="4572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2627784" y="-16044"/>
            <a:ext cx="6106642" cy="934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97" r:id="rId4"/>
    <p:sldLayoutId id="2147483698" r:id="rId5"/>
    <p:sldLayoutId id="2147483699" r:id="rId6"/>
    <p:sldLayoutId id="2147483649" r:id="rId7"/>
    <p:sldLayoutId id="2147483700" r:id="rId8"/>
    <p:sldLayoutId id="2147483693" r:id="rId9"/>
    <p:sldLayoutId id="2147483672" r:id="rId10"/>
    <p:sldLayoutId id="2147483695" r:id="rId11"/>
    <p:sldLayoutId id="2147483673" r:id="rId12"/>
    <p:sldLayoutId id="2147483696" r:id="rId13"/>
    <p:sldLayoutId id="2147483694" r:id="rId14"/>
    <p:sldLayoutId id="2147483701" r:id="rId15"/>
    <p:sldLayoutId id="2147483674" r:id="rId16"/>
    <p:sldLayoutId id="2147483679" r:id="rId17"/>
    <p:sldLayoutId id="2147483678" r:id="rId18"/>
    <p:sldLayoutId id="2147483680" r:id="rId19"/>
    <p:sldLayoutId id="2147483682" r:id="rId20"/>
    <p:sldLayoutId id="2147483684" r:id="rId21"/>
    <p:sldLayoutId id="2147483683" r:id="rId22"/>
    <p:sldLayoutId id="214748368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90500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204788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925" indent="-18732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 userDrawn="1">
          <p15:clr>
            <a:srgbClr val="F26B43"/>
          </p15:clr>
        </p15:guide>
        <p15:guide id="2" pos="606" userDrawn="1">
          <p15:clr>
            <a:srgbClr val="F26B43"/>
          </p15:clr>
        </p15:guide>
        <p15:guide id="3" pos="5504" userDrawn="1">
          <p15:clr>
            <a:srgbClr val="F26B43"/>
          </p15:clr>
        </p15:guide>
        <p15:guide id="4" orient="horz" pos="755" userDrawn="1">
          <p15:clr>
            <a:srgbClr val="F26B43"/>
          </p15:clr>
        </p15:guide>
        <p15:guide id="5" orient="horz" pos="350" userDrawn="1">
          <p15:clr>
            <a:srgbClr val="F26B43"/>
          </p15:clr>
        </p15:guide>
        <p15:guide id="6" pos="2978" userDrawn="1">
          <p15:clr>
            <a:srgbClr val="F26B43"/>
          </p15:clr>
        </p15:guide>
        <p15:guide id="7" pos="31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bbeombudet@oslo.kommune.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ullmobbing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hyperlink" Target="https://lovdata.no/dokument/NL/lov/1998-07-17-61#KAPITTEL_11" TargetMode="External"/><Relationship Id="rId4" Type="http://schemas.openxmlformats.org/officeDocument/2006/relationships/hyperlink" Target="https://www.oslo.kommune.no/skole-og-utdanning/elevenes-velferd/mobbing-i-skol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Trygt og godt skolemiljø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Skolens ansvar i forbindelse med krenkelser, som mobbing og trakassering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120255"/>
            <a:ext cx="7772401" cy="934640"/>
          </a:xfrm>
        </p:spPr>
        <p:txBody>
          <a:bodyPr/>
          <a:lstStyle/>
          <a:p>
            <a:r>
              <a:rPr lang="nb-NO" sz="3200"/>
              <a:t>Ny klageordning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10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62025" y="1198561"/>
            <a:ext cx="3341961" cy="3533775"/>
          </a:xfrm>
        </p:spPr>
        <p:txBody>
          <a:bodyPr/>
          <a:lstStyle/>
          <a:p>
            <a:r>
              <a:rPr lang="nb-NO"/>
              <a:t>Dersom dere mener at skolen ikke har oppfylt aktivitetsplikten, kan dere melde saken til Fylkesmannen i Oslo og Akershus.</a:t>
            </a:r>
          </a:p>
          <a:p>
            <a:r>
              <a:rPr lang="nb-NO"/>
              <a:t>Fylkesmannen vil bare behandle saken dersom dere i forkant har tatt opp saken med rektor og det har gått minst fem virkedager fra saken ble tatt opp med rektor.</a:t>
            </a:r>
          </a:p>
          <a:p>
            <a:endParaRPr lang="nb-NO"/>
          </a:p>
        </p:txBody>
      </p:sp>
      <p:sp>
        <p:nvSpPr>
          <p:cNvPr id="6" name="Plassholder for tekst 4"/>
          <p:cNvSpPr txBox="1">
            <a:spLocks/>
          </p:cNvSpPr>
          <p:nvPr/>
        </p:nvSpPr>
        <p:spPr>
          <a:xfrm>
            <a:off x="4976977" y="1198562"/>
            <a:ext cx="3341961" cy="3533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90500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588" indent="-204788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3038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indent="-18732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En eventuell klage bør være skriftlig og begrunnet. Konkretisere hva dere er misfornøyde med.</a:t>
            </a:r>
          </a:p>
          <a:p>
            <a:r>
              <a:rPr lang="nb-NO"/>
              <a:t>Hvis fylkesmannen kommer til at skolen ikke har oppfylt aktivitetsplikten sin, kan fylkesmannen i et enkeltvedtak bestemme hva skolen skal gjøre for å sørge for at eleven får et godt og trygt skolemiljø.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4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53967" y="192089"/>
            <a:ext cx="7772401" cy="934640"/>
          </a:xfrm>
        </p:spPr>
        <p:txBody>
          <a:bodyPr/>
          <a:lstStyle/>
          <a:p>
            <a:r>
              <a:rPr lang="nb-NO" sz="3200"/>
              <a:t>Eget mobbeombud i Oslo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11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/>
              <a:t>Kjersti Owren er mobbeombud i Oslo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Alle som ønsker hjelp eller veiledning i en mobbesak, kan kontakte mobbeombudet: </a:t>
            </a:r>
            <a:r>
              <a:rPr lang="nb-NO">
                <a:hlinkClick r:id="rId3"/>
              </a:rPr>
              <a:t>mobbeombudet@oslo.kommune.no</a:t>
            </a:r>
            <a:r>
              <a:rPr lang="nb-NO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Mobbeombudet taler barna og elevenes sak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 marL="0" indent="0">
              <a:buNone/>
            </a:pPr>
            <a:r>
              <a:rPr lang="nb-NO" sz="2400"/>
              <a:t>Mobbeombudet kan: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Gi råd om hvordan kontakte skolen i forbindelse med mobbing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Veilede i fastlåste konflikter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Gi bistand for å sikre et trygt og godt miljø for barn og unge</a:t>
            </a:r>
          </a:p>
        </p:txBody>
      </p:sp>
    </p:spTree>
    <p:extLst>
      <p:ext uri="{BB962C8B-B14F-4D97-AF65-F5344CB8AC3E}">
        <p14:creationId xmlns:p14="http://schemas.microsoft.com/office/powerpoint/2010/main" val="27561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5199" y="121421"/>
            <a:ext cx="7772401" cy="934640"/>
          </a:xfrm>
        </p:spPr>
        <p:txBody>
          <a:bodyPr/>
          <a:lstStyle/>
          <a:p>
            <a:r>
              <a:rPr lang="nb-NO" sz="3200"/>
              <a:t>Relevante nettsider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12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  <p:extLst>
              <p:ext uri="{D42A27DB-BD31-4B8C-83A1-F6EECF244321}">
                <p14:modId xmlns:p14="http://schemas.microsoft.com/office/powerpoint/2010/main" val="859927944"/>
              </p:ext>
            </p:extLst>
          </p:nvPr>
        </p:nvSpPr>
        <p:spPr>
          <a:xfrm>
            <a:off x="962025" y="1198563"/>
            <a:ext cx="3753991" cy="3533775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/>
              <a:t>Skolens egen nettside 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hlinkClick r:id="rId3"/>
              </a:rPr>
              <a:t>Nullmobbing.no</a:t>
            </a:r>
            <a:endParaRPr>
              <a:hlinkClick r:id="" action="ppaction://noaction"/>
            </a:endParaRPr>
          </a:p>
          <a:p>
            <a:pPr marL="0" indent="0">
              <a:buNone/>
            </a:pPr>
            <a:r>
              <a:rPr lang="nb-NO">
                <a:hlinkClick r:id="rId3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hlinkClick r:id="rId4"/>
              </a:rPr>
              <a:t>Oslo kommune: Mobbing i skolen</a:t>
            </a:r>
            <a:endParaRPr lang="nb-NO"/>
          </a:p>
          <a:p>
            <a:pPr marL="0" indent="0">
              <a:buNone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r>
              <a:rPr lang="nb-NO">
                <a:hlinkClick r:id="rId5"/>
              </a:rPr>
              <a:t>Opplæringsloven kapittel 9A: Elevenes skolemiljø </a:t>
            </a:r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r="40667"/>
          <a:stretch/>
        </p:blipFill>
        <p:spPr>
          <a:xfrm>
            <a:off x="5076056" y="0"/>
            <a:ext cx="4104456" cy="51435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178288" y="4962968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14060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2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741538" y="411510"/>
            <a:ext cx="3609975" cy="4248472"/>
          </a:xfrm>
        </p:spPr>
        <p:txBody>
          <a:bodyPr/>
          <a:lstStyle/>
          <a:p>
            <a:pPr marL="0" indent="0">
              <a:buNone/>
            </a:pPr>
            <a:r>
              <a:rPr lang="nb-NO" sz="3600" b="1"/>
              <a:t>Alle elever </a:t>
            </a:r>
            <a:r>
              <a:rPr lang="nb-NO" sz="3200"/>
              <a:t>har rett til et </a:t>
            </a:r>
            <a:r>
              <a:rPr lang="nb-NO" sz="3600" b="1"/>
              <a:t>trygt og godt skolemiljø</a:t>
            </a:r>
            <a:r>
              <a:rPr lang="nb-NO" sz="3200"/>
              <a:t> som fremmer helse, trivsel og læring</a:t>
            </a:r>
          </a:p>
          <a:p>
            <a:pPr marL="0" indent="0">
              <a:buNone/>
            </a:pPr>
            <a:r>
              <a:rPr lang="nb-NO" sz="3200"/>
              <a:t>  </a:t>
            </a:r>
            <a:endParaRPr lang="nb-NO"/>
          </a:p>
          <a:p>
            <a:pPr marL="0" indent="0" algn="r">
              <a:buNone/>
            </a:pPr>
            <a:r>
              <a:rPr lang="nb-NO" sz="1600"/>
              <a:t>– Opplæringsloven kapittel 9A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1" r="10736"/>
          <a:stretch/>
        </p:blipFill>
        <p:spPr>
          <a:xfrm>
            <a:off x="4716016" y="-2266"/>
            <a:ext cx="4427984" cy="518506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8067926" y="4962968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12335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120255"/>
            <a:ext cx="7772401" cy="934640"/>
          </a:xfrm>
        </p:spPr>
        <p:txBody>
          <a:bodyPr/>
          <a:lstStyle/>
          <a:p>
            <a:r>
              <a:rPr lang="nb-NO" sz="3200"/>
              <a:t>Nye bestemmelser i opplæringsloven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3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2400"/>
              <a:t>Nulltoleranse mot krenkelser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/>
              <a:t>Skjerpet aktivitetsplikt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/>
              <a:t>Skolen skal lage en aktivitetsplan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/>
              <a:t>Ny klageordning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400"/>
              <a:t>Informasjonsplikt til foresatte og elever 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19190" y="263923"/>
            <a:ext cx="4018410" cy="934640"/>
          </a:xfrm>
        </p:spPr>
        <p:txBody>
          <a:bodyPr/>
          <a:lstStyle/>
          <a:p>
            <a:r>
              <a:rPr lang="nb-NO"/>
              <a:t>Bestemmelsene gjelder: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4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4716016" y="1198563"/>
            <a:ext cx="4021584" cy="3533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n-NO"/>
              <a:t>For grunnskoler og </a:t>
            </a:r>
            <a:r>
              <a:rPr lang="nn-NO" err="1"/>
              <a:t>videregående</a:t>
            </a:r>
            <a:r>
              <a:rPr lang="nn-NO"/>
              <a:t> skoler</a:t>
            </a:r>
          </a:p>
          <a:p>
            <a:pPr marL="0" indent="0">
              <a:buNone/>
            </a:pPr>
            <a:endParaRPr lang="nn-NO"/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På </a:t>
            </a:r>
            <a:r>
              <a:rPr lang="nn-NO"/>
              <a:t>skolen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/>
              <a:t>Skoleveien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/>
              <a:t>Aktivitetsskolen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 err="1"/>
              <a:t>Leksehjelpsordninger</a:t>
            </a:r>
            <a:r>
              <a:rPr lang="nn-NO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n-NO"/>
              <a:t>Andre aktiviteter i skolens regi </a:t>
            </a:r>
          </a:p>
          <a:p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r="21122"/>
          <a:stretch/>
        </p:blipFill>
        <p:spPr>
          <a:xfrm>
            <a:off x="0" y="0"/>
            <a:ext cx="4464496" cy="51435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-41508" y="4956403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42497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067944" y="135276"/>
            <a:ext cx="4669656" cy="934640"/>
          </a:xfrm>
        </p:spPr>
        <p:txBody>
          <a:bodyPr/>
          <a:lstStyle/>
          <a:p>
            <a:r>
              <a:rPr lang="nb-NO" sz="2800"/>
              <a:t>Skolens ansvar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5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4067944" y="1198563"/>
            <a:ext cx="4669656" cy="353377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rgbClr val="0083A9"/>
              </a:buClr>
              <a:buNone/>
            </a:pPr>
            <a:r>
              <a:rPr lang="nb-NO"/>
              <a:t>Å fremme et trygt og godt skolemiljø, og å forebygge og håndtere mobbing og andre krenkelser er </a:t>
            </a:r>
            <a:r>
              <a:rPr lang="nb-NO" sz="2400"/>
              <a:t>skolens ansvar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Skolen skal jobbe kontinuerlig og systematisk for å fremme elevenes helse, miljø og trygghet.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Rektor har ansvar for at dette blir gjort.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7" r="29257"/>
          <a:stretch/>
        </p:blipFill>
        <p:spPr>
          <a:xfrm>
            <a:off x="-8412" y="-29042"/>
            <a:ext cx="3918260" cy="518295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-41508" y="4938470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637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699542"/>
            <a:ext cx="4402063" cy="934640"/>
          </a:xfrm>
        </p:spPr>
        <p:txBody>
          <a:bodyPr/>
          <a:lstStyle/>
          <a:p>
            <a:r>
              <a:rPr lang="nb-NO" sz="2800"/>
              <a:t>Nulltoleranse mot krenking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6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62025" y="1636270"/>
            <a:ext cx="4042023" cy="28806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/>
              <a:t>Skolen har </a:t>
            </a:r>
            <a:r>
              <a:rPr lang="nb-NO" b="1"/>
              <a:t>nulltoleranse</a:t>
            </a:r>
            <a:r>
              <a:rPr lang="nb-NO"/>
              <a:t> mot krenking, som mobbing, vold, diskriminering og trakassering.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Det er elevenes egen opplevelse som er avgjørende.  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r="36927"/>
          <a:stretch/>
        </p:blipFill>
        <p:spPr>
          <a:xfrm>
            <a:off x="5399584" y="-2282"/>
            <a:ext cx="3744416" cy="51435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127224" y="4955105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17217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267494"/>
            <a:ext cx="7772401" cy="9361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3600"/>
              <a:t>Skjerpet aktivitetsplikt</a:t>
            </a:r>
            <a:r>
              <a:rPr lang="nb-NO" sz="2800"/>
              <a:t/>
            </a:r>
            <a:br>
              <a:rPr lang="nb-NO" sz="2800"/>
            </a:br>
            <a:r>
              <a:rPr lang="nb-NO" sz="2800"/>
              <a:t>– elev som krenker elev</a:t>
            </a:r>
            <a:br>
              <a:rPr lang="nb-NO" sz="2800"/>
            </a:br>
            <a:endParaRPr lang="nb-NO" sz="280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7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62025" y="1347614"/>
            <a:ext cx="3033911" cy="3943379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Alle </a:t>
            </a:r>
            <a:r>
              <a:rPr lang="nb-NO" sz="1400"/>
              <a:t>som</a:t>
            </a:r>
            <a:r>
              <a:rPr lang="nb-NO"/>
              <a:t> jobber på skolen </a:t>
            </a:r>
            <a:r>
              <a:rPr lang="nb-NO" sz="1400"/>
              <a:t>skal: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400" b="1"/>
              <a:t>Følge med </a:t>
            </a:r>
            <a:r>
              <a:rPr lang="nb-NO" sz="1400"/>
              <a:t>på om elevene har et trygt og godt skolemiljø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400" b="1"/>
              <a:t>Gripe inn </a:t>
            </a:r>
            <a:r>
              <a:rPr lang="nb-NO" sz="1400"/>
              <a:t>mot krenkende adferd dersom det er mulig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400" b="1"/>
              <a:t>Varsle rektor </a:t>
            </a:r>
            <a:r>
              <a:rPr lang="nb-NO" sz="1400"/>
              <a:t>dersom de får mistanke om / kjennskap til at en elev ikke har et trygt og godt skolemiljø. I alvorlige tilfeller skal rektor varsle skoleeier </a:t>
            </a:r>
          </a:p>
        </p:txBody>
      </p:sp>
      <p:sp>
        <p:nvSpPr>
          <p:cNvPr id="6" name="Plassholder for tekst 4"/>
          <p:cNvSpPr txBox="1">
            <a:spLocks/>
          </p:cNvSpPr>
          <p:nvPr/>
        </p:nvSpPr>
        <p:spPr>
          <a:xfrm>
            <a:off x="4716016" y="1347614"/>
            <a:ext cx="3033911" cy="3926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90500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0588" indent="-204788" algn="l" defTabSz="685800" rtl="0" eaLnBrk="1" latinLnBrk="0" hangingPunct="1">
              <a:spcBef>
                <a:spcPct val="20000"/>
              </a:spcBef>
              <a:buSzPct val="80000"/>
              <a:buFont typeface=".AppleSystemUIFont" charset="-120"/>
              <a:buChar char="–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1738" indent="-173038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925" indent="-187325" algn="l" defTabSz="685800" rtl="0" eaLnBrk="1" latinLnBrk="0" hangingPunct="1">
              <a:spcBef>
                <a:spcPct val="20000"/>
              </a:spcBef>
              <a:buSzPct val="80000"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nb-NO"/>
              <a:t>Skolen</a:t>
            </a:r>
            <a:r>
              <a:rPr lang="nb-NO" sz="1400"/>
              <a:t> skal: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400" b="1"/>
              <a:t>Undersøke: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400"/>
              <a:t>Ved mistanke om / kjennskap til at en elev ikke har et trygt og godt skolemiljø, skal skolen snarest mulig undersøke saken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400" b="1"/>
              <a:t>Sette inn tiltak: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400"/>
              <a:t>Så langt det finnes egnede tiltak skal skolen sørge for at eleven har et trygt og godt skolemiljø.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400"/>
              <a:t>Skolen skal lage en skriftlig aktivitetsplan når det skal gjøres tiltak i en sak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71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14793899"/>
              </p:ext>
            </p:extLst>
          </p:nvPr>
        </p:nvSpPr>
        <p:spPr>
          <a:xfrm>
            <a:off x="965199" y="192088"/>
            <a:ext cx="7772401" cy="1299541"/>
          </a:xfrm>
        </p:spPr>
        <p:txBody>
          <a:bodyPr/>
          <a:lstStyle/>
          <a:p>
            <a:r>
              <a:rPr lang="nb-NO" sz="3200"/>
              <a:t>Skjerpet aktivitetsplikt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r>
              <a:rPr lang="nb-NO"/>
              <a:t>– dersom en som jobber på skolen krenker en elev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8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  <p:extLst>
              <p:ext uri="{D42A27DB-BD31-4B8C-83A1-F6EECF244321}">
                <p14:modId xmlns:p14="http://schemas.microsoft.com/office/powerpoint/2010/main" val="2103294638"/>
              </p:ext>
            </p:extLst>
          </p:nvPr>
        </p:nvSpPr>
        <p:spPr>
          <a:xfrm>
            <a:off x="962025" y="1491629"/>
            <a:ext cx="7775575" cy="324070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/>
              <a:t>Dersom en som jobber på skolen får mistanke om eller kjennskap til at en annen som jobber på skolen utsetter en elev for krenkelser: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Vedkommende skal straks varsle rektor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Rektor varsler skoleeier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Er det en i skolens ledelse som krenker, kan skoleeier varsles direkte</a:t>
            </a:r>
          </a:p>
        </p:txBody>
      </p:sp>
    </p:spTree>
    <p:extLst>
      <p:ext uri="{BB962C8B-B14F-4D97-AF65-F5344CB8AC3E}">
        <p14:creationId xmlns:p14="http://schemas.microsoft.com/office/powerpoint/2010/main" val="41677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172" y="195486"/>
            <a:ext cx="3681983" cy="934640"/>
          </a:xfrm>
        </p:spPr>
        <p:txBody>
          <a:bodyPr/>
          <a:lstStyle/>
          <a:p>
            <a:r>
              <a:rPr lang="nb-NO" sz="3200"/>
              <a:t>Hva kan du som foresatt gjøre? 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9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62025" y="1347614"/>
            <a:ext cx="3681983" cy="3384724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Hvis ditt eller andre barn opplever å ikke ha et trygt og godt skolemiljø: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Ta kontakt med skolen og rektor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Du kan ringe eller sende e-post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Be om et møte med kontaktlærer og/eller rektor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r="24955"/>
          <a:stretch/>
        </p:blipFill>
        <p:spPr>
          <a:xfrm>
            <a:off x="4788024" y="-15872"/>
            <a:ext cx="4360077" cy="519064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072027" y="4977621"/>
            <a:ext cx="1076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Foto: Oslo kommune</a:t>
            </a:r>
          </a:p>
        </p:txBody>
      </p:sp>
    </p:spTree>
    <p:extLst>
      <p:ext uri="{BB962C8B-B14F-4D97-AF65-F5344CB8AC3E}">
        <p14:creationId xmlns:p14="http://schemas.microsoft.com/office/powerpoint/2010/main" val="25555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DE powerpointmal">
  <a:themeElements>
    <a:clrScheme name="Egendefinert 36">
      <a:dk1>
        <a:srgbClr val="000000"/>
      </a:dk1>
      <a:lt1>
        <a:srgbClr val="FFFFFF"/>
      </a:lt1>
      <a:dk2>
        <a:srgbClr val="005B97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6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DE_powerpointmal 16 9_norsk_3.potx [Skrivebeskyttet]" id="{5528634C-578A-4DCE-A4D3-6B930725C603}" vid="{81D81B9B-5C3D-4916-8260-C2F459DEA12C}"/>
    </a:ext>
  </a:extLst>
</a:theme>
</file>

<file path=ppt/theme/theme2.xml><?xml version="1.0" encoding="utf-8"?>
<a:theme xmlns:a="http://schemas.openxmlformats.org/drawingml/2006/main" name="Office-tema">
  <a:themeElements>
    <a:clrScheme name="UDE">
      <a:dk1>
        <a:srgbClr val="000000"/>
      </a:dk1>
      <a:lt1>
        <a:srgbClr val="FFFFFF"/>
      </a:lt1>
      <a:dk2>
        <a:srgbClr val="005B96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7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UDE">
      <a:dk1>
        <a:srgbClr val="000000"/>
      </a:dk1>
      <a:lt1>
        <a:srgbClr val="FFFFFF"/>
      </a:lt1>
      <a:dk2>
        <a:srgbClr val="005B96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7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E88F0BD643C748BDB11B1C68486223" ma:contentTypeVersion="3" ma:contentTypeDescription="Opprett et nytt dokument." ma:contentTypeScope="" ma:versionID="7ddbd9ede54b72b8b8123c0c45f9a7c6">
  <xsd:schema xmlns:xsd="http://www.w3.org/2001/XMLSchema" xmlns:xs="http://www.w3.org/2001/XMLSchema" xmlns:p="http://schemas.microsoft.com/office/2006/metadata/properties" xmlns:ns2="f4b4bd0d-1350-4ac9-a76b-c190acede3d6" targetNamespace="http://schemas.microsoft.com/office/2006/metadata/properties" ma:root="true" ma:fieldsID="e75c7ce533c309d8cf6958b4e87989fb" ns2:_="">
    <xsd:import namespace="f4b4bd0d-1350-4ac9-a76b-c190acede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bd0d-1350-4ac9-a76b-c190acede3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10AB59-2FCE-4B93-9EF5-9CBDFF9B505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f4b4bd0d-1350-4ac9-a76b-c190acede3d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474197-2E41-424B-9073-ADE71426B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4bd0d-1350-4ac9-a76b-c190acede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271F5E-AF88-460F-9817-8B566912B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Skjermfremvisning (16:9)</PresentationFormat>
  <Paragraphs>100</Paragraphs>
  <Slides>13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.AppleSystemUIFont</vt:lpstr>
      <vt:lpstr>Arial</vt:lpstr>
      <vt:lpstr>Calibri</vt:lpstr>
      <vt:lpstr>Times</vt:lpstr>
      <vt:lpstr>Times New Roman</vt:lpstr>
      <vt:lpstr>Wingdings</vt:lpstr>
      <vt:lpstr>UDE powerpointmal</vt:lpstr>
      <vt:lpstr>Trygt og godt skolemiljø </vt:lpstr>
      <vt:lpstr>PowerPoint-presentasjon</vt:lpstr>
      <vt:lpstr>Nye bestemmelser i opplæringsloven </vt:lpstr>
      <vt:lpstr>Bestemmelsene gjelder: </vt:lpstr>
      <vt:lpstr>Skolens ansvar </vt:lpstr>
      <vt:lpstr>Nulltoleranse mot krenking</vt:lpstr>
      <vt:lpstr>Skjerpet aktivitetsplikt – elev som krenker elev </vt:lpstr>
      <vt:lpstr>Skjerpet aktivitetsplikt – dersom en som jobber på skolen krenker en elev </vt:lpstr>
      <vt:lpstr>Hva kan du som foresatt gjøre? </vt:lpstr>
      <vt:lpstr>Ny klageordning </vt:lpstr>
      <vt:lpstr>Eget mobbeombud i Oslo </vt:lpstr>
      <vt:lpstr>Relevante nettsider 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Trygt og godt skolemiljø</dc:title>
  <dc:creator>Inger Solli</dc:creator>
  <cp:lastModifiedBy>Inger Solli</cp:lastModifiedBy>
  <cp:revision>2</cp:revision>
  <dcterms:modified xsi:type="dcterms:W3CDTF">2017-08-14T12:59:14Z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0x010100E5E88F0BD643C748BDB11B1C68486223</vt:lpwstr>
  </property>
</Properties>
</file>